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12"/>
  </p:notesMasterIdLst>
  <p:handoutMasterIdLst>
    <p:handoutMasterId r:id="rId13"/>
  </p:handoutMasterIdLst>
  <p:sldIdLst>
    <p:sldId id="420" r:id="rId7"/>
    <p:sldId id="421" r:id="rId8"/>
    <p:sldId id="424" r:id="rId9"/>
    <p:sldId id="423" r:id="rId10"/>
    <p:sldId id="422" r:id="rId11"/>
  </p:sldIdLst>
  <p:sldSz cx="9144000" cy="6858000" type="screen4x3"/>
  <p:notesSz cx="7023100" cy="9309100"/>
  <p:custDataLst>
    <p:tags r:id="rId14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2819"/>
    <a:srgbClr val="7F7F7F"/>
    <a:srgbClr val="000000"/>
    <a:srgbClr val="EE3124"/>
    <a:srgbClr val="595959"/>
    <a:srgbClr val="E71D1D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5280" autoAdjust="0"/>
  </p:normalViewPr>
  <p:slideViewPr>
    <p:cSldViewPr snapToGrid="0" snapToObjects="1">
      <p:cViewPr varScale="1">
        <p:scale>
          <a:sx n="110" d="100"/>
          <a:sy n="110" d="100"/>
        </p:scale>
        <p:origin x="1638" y="96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handoutMaster" Target="handoutMasters/handoutMaster1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1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26-Feb-19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26-Feb-19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40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  <p:sldLayoutId id="2147493608" r:id="rId9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3201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Related work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Movement Automaton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Surveillance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Navigation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set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</a:t>
            </a:r>
            <a:br>
              <a:rPr lang="en-US" dirty="0"/>
            </a:br>
            <a:r>
              <a:rPr lang="en-US" dirty="0"/>
              <a:t>	Movement automaton (5.1)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[15] Emilio </a:t>
            </a:r>
            <a:r>
              <a:rPr lang="en-US" sz="1600" dirty="0" err="1"/>
              <a:t>Frazzoli</a:t>
            </a:r>
            <a:r>
              <a:rPr lang="en-US" sz="1600" dirty="0"/>
              <a:t>. Robust hybrid control for autonomous vehicle motion planning. PhD thesis, Massachusetts Institute of Technology, 2001.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[91] Emilio </a:t>
            </a:r>
            <a:r>
              <a:rPr lang="en-US" sz="1600" dirty="0" err="1"/>
              <a:t>Frazzoli</a:t>
            </a:r>
            <a:r>
              <a:rPr lang="en-US" sz="1600" dirty="0"/>
              <a:t>, </a:t>
            </a:r>
            <a:r>
              <a:rPr lang="en-US" sz="1600" dirty="0" err="1"/>
              <a:t>Munther</a:t>
            </a:r>
            <a:r>
              <a:rPr lang="en-US" sz="1600" dirty="0"/>
              <a:t> A </a:t>
            </a:r>
            <a:r>
              <a:rPr lang="en-US" sz="1600" dirty="0" err="1"/>
              <a:t>Dahleh</a:t>
            </a:r>
            <a:r>
              <a:rPr lang="en-US" sz="1600" dirty="0"/>
              <a:t>, and Eric </a:t>
            </a:r>
            <a:r>
              <a:rPr lang="en-US" sz="1600" dirty="0" err="1"/>
              <a:t>Feron</a:t>
            </a:r>
            <a:r>
              <a:rPr lang="en-US" sz="1600" dirty="0"/>
              <a:t>. Trajectory tracking control design for autonomous helicopters using a </a:t>
            </a:r>
            <a:r>
              <a:rPr lang="en-US" sz="1600" dirty="0" err="1"/>
              <a:t>backstepping</a:t>
            </a:r>
            <a:r>
              <a:rPr lang="en-US" sz="1600" dirty="0"/>
              <a:t> algorithm. In American Control Conference, 2000. Proceedings of the 2000, volume 6, pages 4102{4107. IEEE, 2000.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455" y="1314813"/>
            <a:ext cx="3072483" cy="3007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07" y="1314813"/>
            <a:ext cx="3629583" cy="2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Surveillance (5.2)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[98] Fredrik Gustafsson. Statistical sensor fusion. </a:t>
            </a:r>
            <a:r>
              <a:rPr lang="en-US" sz="1600" dirty="0" err="1"/>
              <a:t>Studentlitteratur</a:t>
            </a:r>
            <a:r>
              <a:rPr lang="en-US" sz="1600" dirty="0"/>
              <a:t>, 2010.</a:t>
            </a:r>
          </a:p>
          <a:p>
            <a:pPr marL="0" indent="0">
              <a:buNone/>
            </a:pPr>
            <a:r>
              <a:rPr lang="en-US" sz="1600" dirty="0"/>
              <a:t>[99] Subramanian Ramasamy, Roberto Sabatini, Alessandro Gardi, and Trevor </a:t>
            </a:r>
            <a:r>
              <a:rPr lang="en-US" sz="1600" dirty="0" err="1"/>
              <a:t>Kistan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       Next generation  fight management system for real-time trajectory based </a:t>
            </a:r>
          </a:p>
          <a:p>
            <a:pPr marL="0" indent="0">
              <a:buNone/>
            </a:pPr>
            <a:r>
              <a:rPr lang="en-US" sz="1600" dirty="0"/>
              <a:t>       operations. Applied Mechanics and Materials, 629:344-349, 2014.</a:t>
            </a:r>
          </a:p>
          <a:p>
            <a:pPr marL="0" indent="0">
              <a:buNone/>
            </a:pPr>
            <a:r>
              <a:rPr lang="en-US" sz="1600" dirty="0"/>
              <a:t>[100] </a:t>
            </a:r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Chynchenko</a:t>
            </a:r>
            <a:r>
              <a:rPr lang="en-US" sz="1600" dirty="0"/>
              <a:t>, Tatyana </a:t>
            </a:r>
            <a:r>
              <a:rPr lang="en-US" sz="1600" dirty="0" err="1"/>
              <a:t>Shmelova</a:t>
            </a:r>
            <a:r>
              <a:rPr lang="en-US" sz="1600" dirty="0"/>
              <a:t>, and Oksana </a:t>
            </a:r>
            <a:r>
              <a:rPr lang="en-US" sz="1600" dirty="0" err="1"/>
              <a:t>Chynchenko</a:t>
            </a:r>
            <a:r>
              <a:rPr lang="en-US" sz="1600" dirty="0"/>
              <a:t>. Remotely </a:t>
            </a:r>
          </a:p>
          <a:p>
            <a:pPr marL="0" indent="0">
              <a:buNone/>
            </a:pPr>
            <a:r>
              <a:rPr lang="en-US" sz="1600" dirty="0"/>
              <a:t>	 piloted aircraft systems operations under uncertainty conditions. Proceedings of </a:t>
            </a:r>
          </a:p>
          <a:p>
            <a:pPr marL="0" indent="0">
              <a:buNone/>
            </a:pPr>
            <a:r>
              <a:rPr lang="en-US" sz="1600" dirty="0"/>
              <a:t>	 the National Aviation University, 1(1):18-22, 2016.</a:t>
            </a:r>
          </a:p>
          <a:p>
            <a:pPr marL="0" indent="0">
              <a:buNone/>
            </a:pPr>
            <a:r>
              <a:rPr lang="en-US" sz="1600" dirty="0"/>
              <a:t>[101] T </a:t>
            </a:r>
            <a:r>
              <a:rPr lang="en-US" sz="1600" dirty="0" err="1"/>
              <a:t>Shmelova</a:t>
            </a:r>
            <a:r>
              <a:rPr lang="en-US" sz="1600" dirty="0"/>
              <a:t>, D </a:t>
            </a:r>
            <a:r>
              <a:rPr lang="en-US" sz="1600" dirty="0" err="1"/>
              <a:t>Bondarev</a:t>
            </a:r>
            <a:r>
              <a:rPr lang="en-US" sz="1600" dirty="0"/>
              <a:t>, and Y </a:t>
            </a:r>
            <a:r>
              <a:rPr lang="en-US" sz="1600" dirty="0" err="1"/>
              <a:t>Znakovska</a:t>
            </a:r>
            <a:r>
              <a:rPr lang="en-US" sz="1600" dirty="0"/>
              <a:t>. Modeling of the decision making by </a:t>
            </a:r>
          </a:p>
          <a:p>
            <a:pPr marL="0" indent="0">
              <a:buNone/>
            </a:pPr>
            <a:r>
              <a:rPr lang="en-US" sz="1600" dirty="0"/>
              <a:t>	 UAS operator in emergency situations. In Methods and Systems of Navigation </a:t>
            </a:r>
          </a:p>
          <a:p>
            <a:pPr marL="0" indent="0">
              <a:buNone/>
            </a:pPr>
            <a:r>
              <a:rPr lang="en-US" sz="1600" dirty="0"/>
              <a:t>	 and Motion Control (MSNMC), 2016 4th International Conference on, volume 1, </a:t>
            </a:r>
          </a:p>
          <a:p>
            <a:pPr marL="0" indent="0">
              <a:buNone/>
            </a:pPr>
            <a:r>
              <a:rPr lang="en-US" sz="1600" dirty="0"/>
              <a:t>	 pages 31-34. IEEE, 2016.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4" y="357810"/>
            <a:ext cx="2644643" cy="2341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025" y="1281205"/>
            <a:ext cx="1880432" cy="1636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786" y="1281205"/>
            <a:ext cx="1805176" cy="15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7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Navigation (5.3)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[167] Roberto Sabatini, Celia </a:t>
            </a:r>
            <a:r>
              <a:rPr lang="en-US" sz="1600" dirty="0" err="1"/>
              <a:t>Bartel</a:t>
            </a:r>
            <a:r>
              <a:rPr lang="en-US" sz="1600" dirty="0"/>
              <a:t>, Anish </a:t>
            </a:r>
            <a:r>
              <a:rPr lang="en-US" sz="1600" dirty="0" err="1"/>
              <a:t>Kaharkar</a:t>
            </a:r>
            <a:r>
              <a:rPr lang="en-US" sz="1600" dirty="0"/>
              <a:t>, </a:t>
            </a:r>
            <a:r>
              <a:rPr lang="en-US" sz="1600" dirty="0" err="1"/>
              <a:t>Tesheen</a:t>
            </a:r>
            <a:r>
              <a:rPr lang="en-US" sz="1600" dirty="0"/>
              <a:t> </a:t>
            </a:r>
            <a:r>
              <a:rPr lang="en-US" sz="1600" dirty="0" err="1"/>
              <a:t>Shaid</a:t>
            </a:r>
            <a:r>
              <a:rPr lang="en-US" sz="1600" dirty="0"/>
              <a:t>, and </a:t>
            </a:r>
          </a:p>
          <a:p>
            <a:pPr marL="0" indent="0">
              <a:buNone/>
            </a:pPr>
            <a:r>
              <a:rPr lang="en-US" sz="1600" dirty="0"/>
              <a:t>	 Subramanian Ramasamy. Navigation and guidance system architectures for </a:t>
            </a:r>
          </a:p>
          <a:p>
            <a:pPr marL="0" indent="0">
              <a:buNone/>
            </a:pPr>
            <a:r>
              <a:rPr lang="en-US" sz="1600" dirty="0"/>
              <a:t>	 small unmanned aircraft applications. International Journal of Mechanical, </a:t>
            </a:r>
          </a:p>
          <a:p>
            <a:pPr marL="0" indent="0">
              <a:buNone/>
            </a:pPr>
            <a:r>
              <a:rPr lang="en-US" sz="1600" dirty="0"/>
              <a:t>	 Industrial Science and Engineering, 8(4):733-752, 2014.</a:t>
            </a:r>
          </a:p>
          <a:p>
            <a:pPr marL="0" indent="0">
              <a:buNone/>
            </a:pPr>
            <a:r>
              <a:rPr lang="en-US" sz="1600" dirty="0"/>
              <a:t>[168] Roberto Sabatini, Alessandro Gardi, and M Richardson. Lidar obstacle warning </a:t>
            </a:r>
          </a:p>
          <a:p>
            <a:pPr marL="0" indent="0">
              <a:buNone/>
            </a:pPr>
            <a:r>
              <a:rPr lang="en-US" sz="1600" dirty="0"/>
              <a:t>	 and avoidance system for unmanned aircraft. International Journal of </a:t>
            </a:r>
          </a:p>
          <a:p>
            <a:pPr marL="0" indent="0">
              <a:buNone/>
            </a:pPr>
            <a:r>
              <a:rPr lang="en-US" sz="1600" dirty="0"/>
              <a:t>	 Mechanical, Aerospace, Industrial and Mechatronics Engineering, 718-729,2014.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7" y="1371287"/>
            <a:ext cx="4219662" cy="2278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833" y="1371287"/>
            <a:ext cx="3188325" cy="2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8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Reach Set Estimation (5.4)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[108] Steven M </a:t>
            </a:r>
            <a:r>
              <a:rPr lang="en-US" sz="1600" dirty="0" err="1"/>
              <a:t>LaValle</a:t>
            </a:r>
            <a:r>
              <a:rPr lang="en-US" sz="1600" dirty="0"/>
              <a:t>, Michael S </a:t>
            </a:r>
            <a:r>
              <a:rPr lang="en-US" sz="1600" dirty="0" err="1"/>
              <a:t>Branicky</a:t>
            </a:r>
            <a:r>
              <a:rPr lang="en-US" sz="1600" dirty="0"/>
              <a:t>, and Stephen R </a:t>
            </a:r>
            <a:r>
              <a:rPr lang="en-US" sz="1600" dirty="0" err="1"/>
              <a:t>Lindemann</a:t>
            </a:r>
            <a:r>
              <a:rPr lang="en-US" sz="1600" dirty="0"/>
              <a:t>. On the </a:t>
            </a:r>
          </a:p>
          <a:p>
            <a:pPr marL="0" indent="0">
              <a:buNone/>
            </a:pPr>
            <a:r>
              <a:rPr lang="en-US" sz="1600" dirty="0"/>
              <a:t>	 relationship between classical grid search and probabilistic roadmaps. The </a:t>
            </a:r>
          </a:p>
          <a:p>
            <a:pPr marL="0" indent="0">
              <a:buNone/>
            </a:pPr>
            <a:r>
              <a:rPr lang="en-US" sz="1600" dirty="0"/>
              <a:t>	 International Journal of Robotics Research, 23(7-8):673-692, 2004. </a:t>
            </a:r>
          </a:p>
          <a:p>
            <a:pPr marL="0" indent="0">
              <a:buNone/>
            </a:pPr>
            <a:r>
              <a:rPr lang="en-US" sz="1600" dirty="0"/>
              <a:t>[109] Ira M </a:t>
            </a:r>
            <a:r>
              <a:rPr lang="en-US" sz="1600" dirty="0" err="1"/>
              <a:t>Gessel</a:t>
            </a:r>
            <a:r>
              <a:rPr lang="en-US" sz="1600" dirty="0"/>
              <a:t>. A probabilistic method for lattice path enumeration. Journal of </a:t>
            </a:r>
          </a:p>
          <a:p>
            <a:pPr marL="0" indent="0">
              <a:buNone/>
            </a:pPr>
            <a:r>
              <a:rPr lang="en-US" sz="1600" dirty="0"/>
              <a:t>	 statistical planning and inference, 14(1):49-58, 1986.</a:t>
            </a:r>
          </a:p>
          <a:p>
            <a:pPr marL="0" indent="0">
              <a:buNone/>
            </a:pPr>
            <a:r>
              <a:rPr lang="en-US" sz="1600" dirty="0"/>
              <a:t>[110] </a:t>
            </a:r>
            <a:r>
              <a:rPr lang="en-US" sz="1600" dirty="0" err="1"/>
              <a:t>Floriana</a:t>
            </a:r>
            <a:r>
              <a:rPr lang="en-US" sz="1600" dirty="0"/>
              <a:t> Esposito, Donato </a:t>
            </a:r>
            <a:r>
              <a:rPr lang="en-US" sz="1600" dirty="0" err="1"/>
              <a:t>Malerba</a:t>
            </a:r>
            <a:r>
              <a:rPr lang="en-US" sz="1600" dirty="0"/>
              <a:t>, Giovanni Semeraro, and J Kay. A </a:t>
            </a:r>
          </a:p>
          <a:p>
            <a:pPr marL="0" indent="0">
              <a:buNone/>
            </a:pPr>
            <a:r>
              <a:rPr lang="en-US" sz="1600" dirty="0"/>
              <a:t>	 comparative analysis of methods for pruning decision trees. IEEE transactions </a:t>
            </a:r>
          </a:p>
          <a:p>
            <a:pPr marL="0" indent="0">
              <a:buNone/>
            </a:pPr>
            <a:r>
              <a:rPr lang="en-US" sz="1600" dirty="0"/>
              <a:t>	 on pattern analysis and machine intelligence, 19(5):476{491, 1997.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087" t="2939" r="2201" b="19244"/>
          <a:stretch/>
        </p:blipFill>
        <p:spPr>
          <a:xfrm>
            <a:off x="514579" y="1350629"/>
            <a:ext cx="3973532" cy="2125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493" t="2939" r="2201" b="18554"/>
          <a:stretch/>
        </p:blipFill>
        <p:spPr>
          <a:xfrm>
            <a:off x="4597164" y="1350707"/>
            <a:ext cx="3919773" cy="21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5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4217</TotalTime>
  <Words>221</Words>
  <Application>Microsoft Office PowerPoint</Application>
  <PresentationFormat>On-screen Show (4:3)</PresentationFormat>
  <Paragraphs>80</Paragraphs>
  <Slides>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8" baseType="lpstr">
      <vt:lpstr>Arial</vt:lpstr>
      <vt:lpstr>Arial monospaced for SAP</vt:lpstr>
      <vt:lpstr>Calibri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2_HON_Honeywell PPT Template V44 potx</vt:lpstr>
      <vt:lpstr>Honeywell Theme</vt:lpstr>
      <vt:lpstr>1_Honeywell Theme</vt:lpstr>
      <vt:lpstr>think-cell Slide</vt:lpstr>
      <vt:lpstr>Related work:  Movement Automaton  Surveillance  Navigation  Reach set estimation</vt:lpstr>
      <vt:lpstr>Related work:   Movement automaton (5.1)</vt:lpstr>
      <vt:lpstr>Related work:  Surveillance (5.2)</vt:lpstr>
      <vt:lpstr>Related work:  Navigation (5.3)</vt:lpstr>
      <vt:lpstr>Related work:  Reach Set Estimation (5.4)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317</cp:revision>
  <cp:lastPrinted>2015-07-29T21:30:37Z</cp:lastPrinted>
  <dcterms:created xsi:type="dcterms:W3CDTF">2017-09-21T08:49:16Z</dcterms:created>
  <dcterms:modified xsi:type="dcterms:W3CDTF">2019-02-26T17:07:29Z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